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31089600"/>
  <p:notesSz cx="7102475" cy="93884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6" d="100"/>
          <a:sy n="16" d="100"/>
        </p:scale>
        <p:origin x="-1026" y="-144"/>
      </p:cViewPr>
      <p:guideLst>
        <p:guide orient="horz" pos="9792"/>
        <p:guide pos="12672"/>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9657929"/>
            <a:ext cx="34198560" cy="6664113"/>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040" y="17617440"/>
            <a:ext cx="28163520" cy="7945120"/>
          </a:xfrm>
        </p:spPr>
        <p:txBody>
          <a:bodyPr/>
          <a:lstStyle>
            <a:lvl1pPr marL="0" indent="0" algn="ctr">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705CEA-4243-4202-A1DF-31427327BD7D}" type="datetimeFigureOut">
              <a:rPr lang="en-US" smtClean="0"/>
              <a:pPr/>
              <a:t>8/9/2011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236650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05CEA-4243-4202-A1DF-31427327BD7D}" type="datetimeFigureOut">
              <a:rPr lang="en-US" smtClean="0"/>
              <a:pPr/>
              <a:t>8/9/2011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99029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69360" y="1245028"/>
            <a:ext cx="9052560" cy="265269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680" y="1245028"/>
            <a:ext cx="26487120" cy="26526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05CEA-4243-4202-A1DF-31427327BD7D}" type="datetimeFigureOut">
              <a:rPr lang="en-US" smtClean="0"/>
              <a:pPr/>
              <a:t>8/9/2011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289538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05CEA-4243-4202-A1DF-31427327BD7D}" type="datetimeFigureOut">
              <a:rPr lang="en-US" smtClean="0"/>
              <a:pPr/>
              <a:t>8/9/2011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46930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7" y="19977949"/>
            <a:ext cx="34198560" cy="6174740"/>
          </a:xfrm>
        </p:spPr>
        <p:txBody>
          <a:bodyPr anchor="t"/>
          <a:lstStyle>
            <a:lvl1pPr algn="l">
              <a:defRPr sz="178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7" y="13177101"/>
            <a:ext cx="34198560" cy="6800848"/>
          </a:xfrm>
        </p:spPr>
        <p:txBody>
          <a:bodyPr anchor="b"/>
          <a:lstStyle>
            <a:lvl1pPr marL="0" indent="0">
              <a:buNone/>
              <a:defRPr sz="8900">
                <a:solidFill>
                  <a:schemeClr val="tx1">
                    <a:tint val="75000"/>
                  </a:schemeClr>
                </a:solidFill>
              </a:defRPr>
            </a:lvl1pPr>
            <a:lvl2pPr marL="2037786" indent="0">
              <a:buNone/>
              <a:defRPr sz="8000">
                <a:solidFill>
                  <a:schemeClr val="tx1">
                    <a:tint val="75000"/>
                  </a:schemeClr>
                </a:solidFill>
              </a:defRPr>
            </a:lvl2pPr>
            <a:lvl3pPr marL="4075572" indent="0">
              <a:buNone/>
              <a:defRPr sz="7100">
                <a:solidFill>
                  <a:schemeClr val="tx1">
                    <a:tint val="75000"/>
                  </a:schemeClr>
                </a:solidFill>
              </a:defRPr>
            </a:lvl3pPr>
            <a:lvl4pPr marL="6113358" indent="0">
              <a:buNone/>
              <a:defRPr sz="6200">
                <a:solidFill>
                  <a:schemeClr val="tx1">
                    <a:tint val="75000"/>
                  </a:schemeClr>
                </a:solidFill>
              </a:defRPr>
            </a:lvl4pPr>
            <a:lvl5pPr marL="8151144" indent="0">
              <a:buNone/>
              <a:defRPr sz="6200">
                <a:solidFill>
                  <a:schemeClr val="tx1">
                    <a:tint val="75000"/>
                  </a:schemeClr>
                </a:solidFill>
              </a:defRPr>
            </a:lvl5pPr>
            <a:lvl6pPr marL="10188931" indent="0">
              <a:buNone/>
              <a:defRPr sz="6200">
                <a:solidFill>
                  <a:schemeClr val="tx1">
                    <a:tint val="75000"/>
                  </a:schemeClr>
                </a:solidFill>
              </a:defRPr>
            </a:lvl6pPr>
            <a:lvl7pPr marL="12226717" indent="0">
              <a:buNone/>
              <a:defRPr sz="6200">
                <a:solidFill>
                  <a:schemeClr val="tx1">
                    <a:tint val="75000"/>
                  </a:schemeClr>
                </a:solidFill>
              </a:defRPr>
            </a:lvl7pPr>
            <a:lvl8pPr marL="14264503" indent="0">
              <a:buNone/>
              <a:defRPr sz="6200">
                <a:solidFill>
                  <a:schemeClr val="tx1">
                    <a:tint val="75000"/>
                  </a:schemeClr>
                </a:solidFill>
              </a:defRPr>
            </a:lvl8pPr>
            <a:lvl9pPr marL="16302289" indent="0">
              <a:buNone/>
              <a:defRPr sz="6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05CEA-4243-4202-A1DF-31427327BD7D}" type="datetimeFigureOut">
              <a:rPr lang="en-US" smtClean="0"/>
              <a:pPr/>
              <a:t>8/9/2011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210757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680" y="7254242"/>
            <a:ext cx="17769840" cy="20517699"/>
          </a:xfrm>
        </p:spPr>
        <p:txBody>
          <a:bodyPr/>
          <a:lstStyle>
            <a:lvl1pPr>
              <a:defRPr sz="12500"/>
            </a:lvl1pPr>
            <a:lvl2pPr>
              <a:defRPr sz="10700"/>
            </a:lvl2pPr>
            <a:lvl3pPr>
              <a:defRPr sz="89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452080" y="7254242"/>
            <a:ext cx="17769840" cy="20517699"/>
          </a:xfrm>
        </p:spPr>
        <p:txBody>
          <a:bodyPr/>
          <a:lstStyle>
            <a:lvl1pPr>
              <a:defRPr sz="12500"/>
            </a:lvl1pPr>
            <a:lvl2pPr>
              <a:defRPr sz="10700"/>
            </a:lvl2pPr>
            <a:lvl3pPr>
              <a:defRPr sz="89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705CEA-4243-4202-A1DF-31427327BD7D}" type="datetimeFigureOut">
              <a:rPr lang="en-US" smtClean="0"/>
              <a:pPr/>
              <a:t>8/9/2011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2961513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680" y="6959179"/>
            <a:ext cx="17776827" cy="2900254"/>
          </a:xfrm>
        </p:spPr>
        <p:txBody>
          <a:bodyPr anchor="b"/>
          <a:lstStyle>
            <a:lvl1pPr marL="0" indent="0">
              <a:buNone/>
              <a:defRPr sz="107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smtClean="0"/>
              <a:t>Click to edit Master text styles</a:t>
            </a:r>
          </a:p>
        </p:txBody>
      </p:sp>
      <p:sp>
        <p:nvSpPr>
          <p:cNvPr id="4" name="Content Placeholder 3"/>
          <p:cNvSpPr>
            <a:spLocks noGrp="1"/>
          </p:cNvSpPr>
          <p:nvPr>
            <p:ph sz="half" idx="2"/>
          </p:nvPr>
        </p:nvSpPr>
        <p:spPr>
          <a:xfrm>
            <a:off x="2011680" y="9859433"/>
            <a:ext cx="17776827" cy="17912506"/>
          </a:xfrm>
        </p:spPr>
        <p:txBody>
          <a:bodyPr/>
          <a:lstStyle>
            <a:lvl1pPr>
              <a:defRPr sz="10700"/>
            </a:lvl1pPr>
            <a:lvl2pPr>
              <a:defRPr sz="8900"/>
            </a:lvl2pPr>
            <a:lvl3pPr>
              <a:defRPr sz="8000"/>
            </a:lvl3pPr>
            <a:lvl4pPr>
              <a:defRPr sz="7100"/>
            </a:lvl4pPr>
            <a:lvl5pPr>
              <a:defRPr sz="7100"/>
            </a:lvl5pPr>
            <a:lvl6pPr>
              <a:defRPr sz="7100"/>
            </a:lvl6pPr>
            <a:lvl7pPr>
              <a:defRPr sz="7100"/>
            </a:lvl7pPr>
            <a:lvl8pPr>
              <a:defRPr sz="7100"/>
            </a:lvl8pPr>
            <a:lvl9pPr>
              <a:defRPr sz="7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8112" y="6959179"/>
            <a:ext cx="17783810" cy="2900254"/>
          </a:xfrm>
        </p:spPr>
        <p:txBody>
          <a:bodyPr anchor="b"/>
          <a:lstStyle>
            <a:lvl1pPr marL="0" indent="0">
              <a:buNone/>
              <a:defRPr sz="107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smtClean="0"/>
              <a:t>Click to edit Master text styles</a:t>
            </a:r>
          </a:p>
        </p:txBody>
      </p:sp>
      <p:sp>
        <p:nvSpPr>
          <p:cNvPr id="6" name="Content Placeholder 5"/>
          <p:cNvSpPr>
            <a:spLocks noGrp="1"/>
          </p:cNvSpPr>
          <p:nvPr>
            <p:ph sz="quarter" idx="4"/>
          </p:nvPr>
        </p:nvSpPr>
        <p:spPr>
          <a:xfrm>
            <a:off x="20438112" y="9859433"/>
            <a:ext cx="17783810" cy="17912506"/>
          </a:xfrm>
        </p:spPr>
        <p:txBody>
          <a:bodyPr/>
          <a:lstStyle>
            <a:lvl1pPr>
              <a:defRPr sz="10700"/>
            </a:lvl1pPr>
            <a:lvl2pPr>
              <a:defRPr sz="8900"/>
            </a:lvl2pPr>
            <a:lvl3pPr>
              <a:defRPr sz="8000"/>
            </a:lvl3pPr>
            <a:lvl4pPr>
              <a:defRPr sz="7100"/>
            </a:lvl4pPr>
            <a:lvl5pPr>
              <a:defRPr sz="7100"/>
            </a:lvl5pPr>
            <a:lvl6pPr>
              <a:defRPr sz="7100"/>
            </a:lvl6pPr>
            <a:lvl7pPr>
              <a:defRPr sz="7100"/>
            </a:lvl7pPr>
            <a:lvl8pPr>
              <a:defRPr sz="7100"/>
            </a:lvl8pPr>
            <a:lvl9pPr>
              <a:defRPr sz="7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705CEA-4243-4202-A1DF-31427327BD7D}" type="datetimeFigureOut">
              <a:rPr lang="en-US" smtClean="0"/>
              <a:pPr/>
              <a:t>8/9/2011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082900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705CEA-4243-4202-A1DF-31427327BD7D}" type="datetimeFigureOut">
              <a:rPr lang="en-US" smtClean="0"/>
              <a:pPr/>
              <a:t>8/9/2011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1225008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05CEA-4243-4202-A1DF-31427327BD7D}" type="datetimeFigureOut">
              <a:rPr lang="en-US" smtClean="0"/>
              <a:pPr/>
              <a:t>8/9/2011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916451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682" y="1237827"/>
            <a:ext cx="13236577" cy="5267960"/>
          </a:xfrm>
        </p:spPr>
        <p:txBody>
          <a:bodyPr anchor="b"/>
          <a:lstStyle>
            <a:lvl1pPr algn="l">
              <a:defRPr sz="8900" b="1"/>
            </a:lvl1pPr>
          </a:lstStyle>
          <a:p>
            <a:r>
              <a:rPr lang="en-US" smtClean="0"/>
              <a:t>Click to edit Master title style</a:t>
            </a:r>
            <a:endParaRPr lang="en-US"/>
          </a:p>
        </p:txBody>
      </p:sp>
      <p:sp>
        <p:nvSpPr>
          <p:cNvPr id="3" name="Content Placeholder 2"/>
          <p:cNvSpPr>
            <a:spLocks noGrp="1"/>
          </p:cNvSpPr>
          <p:nvPr>
            <p:ph idx="1"/>
          </p:nvPr>
        </p:nvSpPr>
        <p:spPr>
          <a:xfrm>
            <a:off x="15730220" y="1237829"/>
            <a:ext cx="22491700" cy="26534112"/>
          </a:xfrm>
        </p:spPr>
        <p:txBody>
          <a:bodyPr/>
          <a:lstStyle>
            <a:lvl1pPr>
              <a:defRPr sz="14300"/>
            </a:lvl1pPr>
            <a:lvl2pPr>
              <a:defRPr sz="12500"/>
            </a:lvl2pPr>
            <a:lvl3pPr>
              <a:defRPr sz="10700"/>
            </a:lvl3pPr>
            <a:lvl4pPr>
              <a:defRPr sz="8900"/>
            </a:lvl4pPr>
            <a:lvl5pPr>
              <a:defRPr sz="8900"/>
            </a:lvl5pPr>
            <a:lvl6pPr>
              <a:defRPr sz="8900"/>
            </a:lvl6pPr>
            <a:lvl7pPr>
              <a:defRPr sz="8900"/>
            </a:lvl7pPr>
            <a:lvl8pPr>
              <a:defRPr sz="8900"/>
            </a:lvl8pPr>
            <a:lvl9pPr>
              <a:defRPr sz="8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682" y="6505789"/>
            <a:ext cx="13236577" cy="21266152"/>
          </a:xfrm>
        </p:spPr>
        <p:txBody>
          <a:bodyPr/>
          <a:lstStyle>
            <a:lvl1pPr marL="0" indent="0">
              <a:buNone/>
              <a:defRPr sz="6200"/>
            </a:lvl1pPr>
            <a:lvl2pPr marL="2037786" indent="0">
              <a:buNone/>
              <a:defRPr sz="5300"/>
            </a:lvl2pPr>
            <a:lvl3pPr marL="4075572" indent="0">
              <a:buNone/>
              <a:defRPr sz="4500"/>
            </a:lvl3pPr>
            <a:lvl4pPr marL="6113358" indent="0">
              <a:buNone/>
              <a:defRPr sz="4000"/>
            </a:lvl4pPr>
            <a:lvl5pPr marL="8151144" indent="0">
              <a:buNone/>
              <a:defRPr sz="4000"/>
            </a:lvl5pPr>
            <a:lvl6pPr marL="10188931" indent="0">
              <a:buNone/>
              <a:defRPr sz="4000"/>
            </a:lvl6pPr>
            <a:lvl7pPr marL="12226717" indent="0">
              <a:buNone/>
              <a:defRPr sz="4000"/>
            </a:lvl7pPr>
            <a:lvl8pPr marL="14264503" indent="0">
              <a:buNone/>
              <a:defRPr sz="4000"/>
            </a:lvl8pPr>
            <a:lvl9pPr marL="16302289" indent="0">
              <a:buNone/>
              <a:defRPr sz="4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05CEA-4243-4202-A1DF-31427327BD7D}" type="datetimeFigureOut">
              <a:rPr lang="en-US" smtClean="0"/>
              <a:pPr/>
              <a:t>8/9/2011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25301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067" y="21762720"/>
            <a:ext cx="24140160" cy="2569212"/>
          </a:xfrm>
        </p:spPr>
        <p:txBody>
          <a:bodyPr anchor="b"/>
          <a:lstStyle>
            <a:lvl1pPr algn="l">
              <a:defRPr sz="8900" b="1"/>
            </a:lvl1pPr>
          </a:lstStyle>
          <a:p>
            <a:r>
              <a:rPr lang="en-US" smtClean="0"/>
              <a:t>Click to edit Master title style</a:t>
            </a:r>
            <a:endParaRPr lang="en-US"/>
          </a:p>
        </p:txBody>
      </p:sp>
      <p:sp>
        <p:nvSpPr>
          <p:cNvPr id="3" name="Picture Placeholder 2"/>
          <p:cNvSpPr>
            <a:spLocks noGrp="1"/>
          </p:cNvSpPr>
          <p:nvPr>
            <p:ph type="pic" idx="1"/>
          </p:nvPr>
        </p:nvSpPr>
        <p:spPr>
          <a:xfrm>
            <a:off x="7886067" y="2777913"/>
            <a:ext cx="24140160" cy="18653760"/>
          </a:xfrm>
        </p:spPr>
        <p:txBody>
          <a:bodyPr/>
          <a:lstStyle>
            <a:lvl1pPr marL="0" indent="0">
              <a:buNone/>
              <a:defRPr sz="14300"/>
            </a:lvl1pPr>
            <a:lvl2pPr marL="2037786" indent="0">
              <a:buNone/>
              <a:defRPr sz="12500"/>
            </a:lvl2pPr>
            <a:lvl3pPr marL="4075572" indent="0">
              <a:buNone/>
              <a:defRPr sz="10700"/>
            </a:lvl3pPr>
            <a:lvl4pPr marL="6113358" indent="0">
              <a:buNone/>
              <a:defRPr sz="8900"/>
            </a:lvl4pPr>
            <a:lvl5pPr marL="8151144" indent="0">
              <a:buNone/>
              <a:defRPr sz="8900"/>
            </a:lvl5pPr>
            <a:lvl6pPr marL="10188931" indent="0">
              <a:buNone/>
              <a:defRPr sz="8900"/>
            </a:lvl6pPr>
            <a:lvl7pPr marL="12226717" indent="0">
              <a:buNone/>
              <a:defRPr sz="8900"/>
            </a:lvl7pPr>
            <a:lvl8pPr marL="14264503" indent="0">
              <a:buNone/>
              <a:defRPr sz="8900"/>
            </a:lvl8pPr>
            <a:lvl9pPr marL="16302289" indent="0">
              <a:buNone/>
              <a:defRPr sz="8900"/>
            </a:lvl9pPr>
          </a:lstStyle>
          <a:p>
            <a:endParaRPr lang="en-US"/>
          </a:p>
        </p:txBody>
      </p:sp>
      <p:sp>
        <p:nvSpPr>
          <p:cNvPr id="4" name="Text Placeholder 3"/>
          <p:cNvSpPr>
            <a:spLocks noGrp="1"/>
          </p:cNvSpPr>
          <p:nvPr>
            <p:ph type="body" sz="half" idx="2"/>
          </p:nvPr>
        </p:nvSpPr>
        <p:spPr>
          <a:xfrm>
            <a:off x="7886067" y="24331932"/>
            <a:ext cx="24140160" cy="3648708"/>
          </a:xfrm>
        </p:spPr>
        <p:txBody>
          <a:bodyPr/>
          <a:lstStyle>
            <a:lvl1pPr marL="0" indent="0">
              <a:buNone/>
              <a:defRPr sz="6200"/>
            </a:lvl1pPr>
            <a:lvl2pPr marL="2037786" indent="0">
              <a:buNone/>
              <a:defRPr sz="5300"/>
            </a:lvl2pPr>
            <a:lvl3pPr marL="4075572" indent="0">
              <a:buNone/>
              <a:defRPr sz="4500"/>
            </a:lvl3pPr>
            <a:lvl4pPr marL="6113358" indent="0">
              <a:buNone/>
              <a:defRPr sz="4000"/>
            </a:lvl4pPr>
            <a:lvl5pPr marL="8151144" indent="0">
              <a:buNone/>
              <a:defRPr sz="4000"/>
            </a:lvl5pPr>
            <a:lvl6pPr marL="10188931" indent="0">
              <a:buNone/>
              <a:defRPr sz="4000"/>
            </a:lvl6pPr>
            <a:lvl7pPr marL="12226717" indent="0">
              <a:buNone/>
              <a:defRPr sz="4000"/>
            </a:lvl7pPr>
            <a:lvl8pPr marL="14264503" indent="0">
              <a:buNone/>
              <a:defRPr sz="4000"/>
            </a:lvl8pPr>
            <a:lvl9pPr marL="16302289" indent="0">
              <a:buNone/>
              <a:defRPr sz="4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05CEA-4243-4202-A1DF-31427327BD7D}" type="datetimeFigureOut">
              <a:rPr lang="en-US" smtClean="0"/>
              <a:pPr/>
              <a:t>8/9/2011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841322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11680" y="1245026"/>
            <a:ext cx="36210240" cy="5181600"/>
          </a:xfrm>
          <a:prstGeom prst="rect">
            <a:avLst/>
          </a:prstGeom>
        </p:spPr>
        <p:txBody>
          <a:bodyPr vert="horz" lIns="407557" tIns="203779" rIns="407557" bIns="2037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11680" y="7254242"/>
            <a:ext cx="36210240" cy="20517699"/>
          </a:xfrm>
          <a:prstGeom prst="rect">
            <a:avLst/>
          </a:prstGeom>
        </p:spPr>
        <p:txBody>
          <a:bodyPr vert="horz" lIns="407557" tIns="203779" rIns="407557" bIns="2037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11680" y="28815456"/>
            <a:ext cx="9387840" cy="1655233"/>
          </a:xfrm>
          <a:prstGeom prst="rect">
            <a:avLst/>
          </a:prstGeom>
        </p:spPr>
        <p:txBody>
          <a:bodyPr vert="horz" lIns="407557" tIns="203779" rIns="407557" bIns="203779" rtlCol="0" anchor="ctr"/>
          <a:lstStyle>
            <a:lvl1pPr algn="l">
              <a:defRPr sz="5300">
                <a:solidFill>
                  <a:schemeClr val="tx1">
                    <a:tint val="75000"/>
                  </a:schemeClr>
                </a:solidFill>
              </a:defRPr>
            </a:lvl1pPr>
          </a:lstStyle>
          <a:p>
            <a:fld id="{04705CEA-4243-4202-A1DF-31427327BD7D}" type="datetimeFigureOut">
              <a:rPr lang="en-US" smtClean="0"/>
              <a:pPr/>
              <a:t>8/9/2011</a:t>
            </a:fld>
            <a:endParaRPr lang="en-US"/>
          </a:p>
        </p:txBody>
      </p:sp>
      <p:sp>
        <p:nvSpPr>
          <p:cNvPr id="5" name="Footer Placeholder 4"/>
          <p:cNvSpPr>
            <a:spLocks noGrp="1"/>
          </p:cNvSpPr>
          <p:nvPr>
            <p:ph type="ftr" sz="quarter" idx="3"/>
          </p:nvPr>
        </p:nvSpPr>
        <p:spPr>
          <a:xfrm>
            <a:off x="13746480" y="28815456"/>
            <a:ext cx="12740640" cy="1655233"/>
          </a:xfrm>
          <a:prstGeom prst="rect">
            <a:avLst/>
          </a:prstGeom>
        </p:spPr>
        <p:txBody>
          <a:bodyPr vert="horz" lIns="407557" tIns="203779" rIns="407557" bIns="203779" rtlCol="0" anchor="ctr"/>
          <a:lstStyle>
            <a:lvl1pPr algn="ctr">
              <a:defRPr sz="5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834080" y="28815456"/>
            <a:ext cx="9387840" cy="1655233"/>
          </a:xfrm>
          <a:prstGeom prst="rect">
            <a:avLst/>
          </a:prstGeom>
        </p:spPr>
        <p:txBody>
          <a:bodyPr vert="horz" lIns="407557" tIns="203779" rIns="407557" bIns="203779" rtlCol="0" anchor="ctr"/>
          <a:lstStyle>
            <a:lvl1pPr algn="r">
              <a:defRPr sz="5300">
                <a:solidFill>
                  <a:schemeClr val="tx1">
                    <a:tint val="75000"/>
                  </a:schemeClr>
                </a:solidFill>
              </a:defRPr>
            </a:lvl1pPr>
          </a:lstStyle>
          <a:p>
            <a:fld id="{9322FA04-FED3-443C-B048-FB1DB4AB149C}" type="slidenum">
              <a:rPr lang="en-US" smtClean="0"/>
              <a:pPr/>
              <a:t>‹#›</a:t>
            </a:fld>
            <a:endParaRPr lang="en-US"/>
          </a:p>
        </p:txBody>
      </p:sp>
    </p:spTree>
    <p:extLst>
      <p:ext uri="{BB962C8B-B14F-4D97-AF65-F5344CB8AC3E}">
        <p14:creationId xmlns="" xmlns:p14="http://schemas.microsoft.com/office/powerpoint/2010/main" val="3764115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90819" y="-1016963"/>
            <a:ext cx="32550901" cy="5817563"/>
          </a:xfrm>
        </p:spPr>
        <p:txBody>
          <a:bodyPr>
            <a:normAutofit/>
          </a:bodyPr>
          <a:lstStyle/>
          <a:p>
            <a:r>
              <a:rPr lang="en-US" sz="4800" b="1" dirty="0" smtClean="0">
                <a:latin typeface="Lucida Sans" pitchFamily="34" charset="0"/>
              </a:rPr>
              <a:t>Commercialization of AMP Technologies through Improving the Stage-Gate Process</a:t>
            </a:r>
            <a:endParaRPr lang="en-US" sz="4800" b="1" dirty="0">
              <a:latin typeface="Lucida Sans" pitchFamily="34" charset="0"/>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483646" y="1087108"/>
            <a:ext cx="2671211" cy="3909315"/>
          </a:xfrm>
          <a:prstGeom prst="rect">
            <a:avLst/>
          </a:prstGeom>
        </p:spPr>
      </p:pic>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67589" y="1031353"/>
            <a:ext cx="3844915" cy="3965070"/>
          </a:xfrm>
          <a:prstGeom prst="rect">
            <a:avLst/>
          </a:prstGeom>
        </p:spPr>
      </p:pic>
      <p:cxnSp>
        <p:nvCxnSpPr>
          <p:cNvPr id="14" name="Straight Connector 13"/>
          <p:cNvCxnSpPr/>
          <p:nvPr/>
        </p:nvCxnSpPr>
        <p:spPr>
          <a:xfrm flipV="1">
            <a:off x="3483646" y="5050911"/>
            <a:ext cx="33721684" cy="108977"/>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087084" y="1986797"/>
            <a:ext cx="28728700" cy="1027091"/>
          </a:xfrm>
          <a:prstGeom prst="rect">
            <a:avLst/>
          </a:prstGeom>
          <a:noFill/>
        </p:spPr>
        <p:txBody>
          <a:bodyPr wrap="square" lIns="407557" tIns="203779" rIns="407557" bIns="203779" rtlCol="0">
            <a:spAutoFit/>
          </a:bodyPr>
          <a:lstStyle/>
          <a:p>
            <a:r>
              <a:rPr lang="en-US" sz="4000" dirty="0" err="1" smtClean="0">
                <a:latin typeface="Lucida Bright" pitchFamily="18" charset="0"/>
              </a:rPr>
              <a:t>Kenzy</a:t>
            </a:r>
            <a:r>
              <a:rPr lang="en-US" sz="4000" dirty="0" smtClean="0">
                <a:latin typeface="Lucida Bright" pitchFamily="18" charset="0"/>
              </a:rPr>
              <a:t> </a:t>
            </a:r>
            <a:r>
              <a:rPr lang="en-US" sz="4000" dirty="0" err="1" smtClean="0">
                <a:latin typeface="Lucida Bright" pitchFamily="18" charset="0"/>
              </a:rPr>
              <a:t>Pinney</a:t>
            </a:r>
            <a:r>
              <a:rPr lang="en-US" sz="4000" dirty="0" smtClean="0">
                <a:latin typeface="Lucida Bright" pitchFamily="18" charset="0"/>
              </a:rPr>
              <a:t>, Dr. Jennifer </a:t>
            </a:r>
            <a:r>
              <a:rPr lang="en-US" sz="4000" dirty="0" err="1" smtClean="0">
                <a:latin typeface="Lucida Bright" pitchFamily="18" charset="0"/>
              </a:rPr>
              <a:t>Karlin</a:t>
            </a:r>
            <a:r>
              <a:rPr lang="en-US" sz="4000" dirty="0" smtClean="0">
                <a:latin typeface="Lucida Bright" pitchFamily="18" charset="0"/>
              </a:rPr>
              <a:t>, Dr. Christian Widener</a:t>
            </a:r>
            <a:endParaRPr lang="en-US" sz="4000" dirty="0">
              <a:latin typeface="Lucida Bright" pitchFamily="18" charset="0"/>
            </a:endParaRPr>
          </a:p>
        </p:txBody>
      </p:sp>
      <p:sp>
        <p:nvSpPr>
          <p:cNvPr id="62" name="Rounded Rectangle 61"/>
          <p:cNvSpPr/>
          <p:nvPr/>
        </p:nvSpPr>
        <p:spPr>
          <a:xfrm>
            <a:off x="31220510" y="22326600"/>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Future Work</a:t>
            </a:r>
            <a:endParaRPr lang="en-US" sz="5400" dirty="0">
              <a:latin typeface="Lucida Bright" pitchFamily="18" charset="0"/>
            </a:endParaRPr>
          </a:p>
        </p:txBody>
      </p:sp>
      <p:sp>
        <p:nvSpPr>
          <p:cNvPr id="63" name="TextBox 62"/>
          <p:cNvSpPr txBox="1"/>
          <p:nvPr/>
        </p:nvSpPr>
        <p:spPr>
          <a:xfrm>
            <a:off x="3639739" y="2736889"/>
            <a:ext cx="14412248" cy="2073531"/>
          </a:xfrm>
          <a:prstGeom prst="rect">
            <a:avLst/>
          </a:prstGeom>
          <a:noFill/>
        </p:spPr>
        <p:txBody>
          <a:bodyPr wrap="square" lIns="407557" tIns="203779" rIns="407557" bIns="203779" rtlCol="0">
            <a:spAutoFit/>
          </a:bodyPr>
          <a:lstStyle/>
          <a:p>
            <a:pPr algn="ctr"/>
            <a:r>
              <a:rPr lang="en-US" sz="3600" dirty="0" smtClean="0">
                <a:latin typeface="Lucida Sans" pitchFamily="34" charset="0"/>
              </a:rPr>
              <a:t>South Dakota School of Mines</a:t>
            </a:r>
          </a:p>
          <a:p>
            <a:pPr algn="ctr"/>
            <a:r>
              <a:rPr lang="en-US" sz="3600" dirty="0" smtClean="0">
                <a:latin typeface="Lucida Sans" pitchFamily="34" charset="0"/>
              </a:rPr>
              <a:t>Industrial Department</a:t>
            </a:r>
          </a:p>
          <a:p>
            <a:pPr algn="ctr"/>
            <a:r>
              <a:rPr lang="en-US" sz="3600" dirty="0" smtClean="0">
                <a:latin typeface="Lucida Sans" pitchFamily="34" charset="0"/>
              </a:rPr>
              <a:t>Material &amp; Metallurgical Department</a:t>
            </a:r>
            <a:endParaRPr lang="en-US" sz="3600" dirty="0">
              <a:latin typeface="Lucida Sans" pitchFamily="34" charset="0"/>
            </a:endParaRPr>
          </a:p>
        </p:txBody>
      </p:sp>
      <p:sp>
        <p:nvSpPr>
          <p:cNvPr id="64" name="TextBox 63"/>
          <p:cNvSpPr txBox="1"/>
          <p:nvPr/>
        </p:nvSpPr>
        <p:spPr>
          <a:xfrm>
            <a:off x="23678600" y="3013888"/>
            <a:ext cx="9052560" cy="1519534"/>
          </a:xfrm>
          <a:prstGeom prst="rect">
            <a:avLst/>
          </a:prstGeom>
          <a:noFill/>
        </p:spPr>
        <p:txBody>
          <a:bodyPr wrap="square" lIns="407557" tIns="203779" rIns="407557" bIns="203779" rtlCol="0">
            <a:spAutoFit/>
          </a:bodyPr>
          <a:lstStyle/>
          <a:p>
            <a:pPr algn="ctr"/>
            <a:r>
              <a:rPr lang="en-US" sz="3600" dirty="0" smtClean="0">
                <a:latin typeface="Lucida Bright" pitchFamily="18" charset="0"/>
              </a:rPr>
              <a:t>Research Made Possible by</a:t>
            </a:r>
          </a:p>
          <a:p>
            <a:pPr algn="ctr"/>
            <a:r>
              <a:rPr lang="en-US" sz="3600" dirty="0" smtClean="0">
                <a:latin typeface="Lucida Bright" pitchFamily="18" charset="0"/>
              </a:rPr>
              <a:t>NSF REU Award # 0852057</a:t>
            </a:r>
            <a:endParaRPr lang="en-US" sz="3600" dirty="0">
              <a:latin typeface="Lucida Bright" pitchFamily="18" charset="0"/>
            </a:endParaRPr>
          </a:p>
        </p:txBody>
      </p:sp>
      <p:sp>
        <p:nvSpPr>
          <p:cNvPr id="70" name="TextBox 69"/>
          <p:cNvSpPr txBox="1"/>
          <p:nvPr/>
        </p:nvSpPr>
        <p:spPr>
          <a:xfrm>
            <a:off x="12643647" y="27240843"/>
            <a:ext cx="15401681" cy="2996861"/>
          </a:xfrm>
          <a:prstGeom prst="rect">
            <a:avLst/>
          </a:prstGeom>
          <a:noFill/>
        </p:spPr>
        <p:txBody>
          <a:bodyPr wrap="square" lIns="407557" tIns="203779" rIns="407557" bIns="203779" rtlCol="0">
            <a:spAutoFit/>
          </a:bodyPr>
          <a:lstStyle/>
          <a:p>
            <a:r>
              <a:rPr lang="en-US" sz="2800" dirty="0" smtClean="0">
                <a:latin typeface="Lucida Sans" pitchFamily="34" charset="0"/>
              </a:rPr>
              <a:t>   Economic </a:t>
            </a:r>
            <a:r>
              <a:rPr lang="en-US" sz="2800" dirty="0">
                <a:latin typeface="Lucida Sans" pitchFamily="34" charset="0"/>
              </a:rPr>
              <a:t>history demonstrates that America’s economy enhances when science, technology, and industry in the country and nation enhances.  The research created an improved design for analyzing intellectual processes from the AMP Center. </a:t>
            </a:r>
            <a:r>
              <a:rPr lang="en-US" sz="2800" dirty="0" smtClean="0">
                <a:latin typeface="Lucida Sans" pitchFamily="34" charset="0"/>
              </a:rPr>
              <a:t>This development </a:t>
            </a:r>
            <a:r>
              <a:rPr lang="en-US" sz="2800" dirty="0">
                <a:latin typeface="Lucida Sans" pitchFamily="34" charset="0"/>
              </a:rPr>
              <a:t>of a better-quality Stage-Gate Process will  enhance commercialization of AMP technologies which will lead to an enhancement of science, technology, </a:t>
            </a:r>
            <a:r>
              <a:rPr lang="en-US" sz="2800" dirty="0" smtClean="0">
                <a:latin typeface="Lucida Sans" pitchFamily="34" charset="0"/>
              </a:rPr>
              <a:t>and </a:t>
            </a:r>
            <a:r>
              <a:rPr lang="en-US" sz="2800" dirty="0">
                <a:latin typeface="Lucida Sans" pitchFamily="34" charset="0"/>
              </a:rPr>
              <a:t>industry; eventually leading to an improved economy.</a:t>
            </a:r>
          </a:p>
        </p:txBody>
      </p:sp>
      <p:pic>
        <p:nvPicPr>
          <p:cNvPr id="11" name="Picture 10"/>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538881" y="5620658"/>
            <a:ext cx="20193379" cy="8036704"/>
          </a:xfrm>
          <a:prstGeom prst="rect">
            <a:avLst/>
          </a:prstGeom>
        </p:spPr>
      </p:pic>
      <p:sp>
        <p:nvSpPr>
          <p:cNvPr id="12" name="Down Arrow 11"/>
          <p:cNvSpPr/>
          <p:nvPr/>
        </p:nvSpPr>
        <p:spPr>
          <a:xfrm>
            <a:off x="19832999" y="12344400"/>
            <a:ext cx="1022977" cy="1028640"/>
          </a:xfrm>
          <a:prstGeom prst="downArrow">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endParaRPr lang="en-US"/>
          </a:p>
        </p:txBody>
      </p:sp>
      <p:sp>
        <p:nvSpPr>
          <p:cNvPr id="13" name="TextBox 12"/>
          <p:cNvSpPr txBox="1"/>
          <p:nvPr/>
        </p:nvSpPr>
        <p:spPr>
          <a:xfrm>
            <a:off x="1631976" y="16319244"/>
            <a:ext cx="8768050" cy="6997956"/>
          </a:xfrm>
          <a:prstGeom prst="rect">
            <a:avLst/>
          </a:prstGeom>
          <a:noFill/>
        </p:spPr>
        <p:txBody>
          <a:bodyPr wrap="square" lIns="407557" tIns="203779" rIns="407557" bIns="203779" rtlCol="0">
            <a:spAutoFit/>
          </a:bodyPr>
          <a:lstStyle/>
          <a:p>
            <a:pPr marL="764170" indent="-764170">
              <a:buFont typeface="Wingdings" pitchFamily="2" charset="2"/>
              <a:buChar char="q"/>
            </a:pPr>
            <a:endParaRPr lang="en-US" sz="2800" dirty="0" smtClean="0">
              <a:latin typeface="Lucida Sans" pitchFamily="34" charset="0"/>
            </a:endParaRPr>
          </a:p>
          <a:p>
            <a:pPr marL="764170" indent="-764170">
              <a:buFont typeface="Wingdings" pitchFamily="2" charset="2"/>
              <a:buChar char="q"/>
            </a:pPr>
            <a:r>
              <a:rPr lang="en-US" sz="2800" dirty="0">
                <a:latin typeface="Lucida Sans" pitchFamily="34" charset="0"/>
              </a:rPr>
              <a:t>Study an actual case study from the AMP center</a:t>
            </a:r>
            <a:r>
              <a:rPr lang="en-US" sz="4000" dirty="0" smtClean="0">
                <a:latin typeface="Lucida Sans" pitchFamily="34" charset="0"/>
              </a:rPr>
              <a:t>.</a:t>
            </a:r>
          </a:p>
          <a:p>
            <a:pPr marL="764170" indent="-764170">
              <a:buFont typeface="Wingdings" pitchFamily="2" charset="2"/>
              <a:buChar char="q"/>
            </a:pPr>
            <a:endParaRPr lang="en-US" sz="4000" dirty="0">
              <a:latin typeface="Lucida Sans" pitchFamily="34" charset="0"/>
            </a:endParaRPr>
          </a:p>
          <a:p>
            <a:pPr marL="764170" indent="-764170">
              <a:buFont typeface="Wingdings" pitchFamily="2" charset="2"/>
              <a:buChar char="q"/>
            </a:pPr>
            <a:r>
              <a:rPr lang="en-US" sz="2800" dirty="0" smtClean="0">
                <a:latin typeface="Lucida Sans" pitchFamily="34" charset="0"/>
              </a:rPr>
              <a:t>To produce an enhanced Stage-Gate Process that is produced specifically for South Dakota School of Mines &amp; Technology faculty and students.</a:t>
            </a:r>
          </a:p>
          <a:p>
            <a:pPr marL="764170" indent="-764170">
              <a:buFont typeface="Wingdings" pitchFamily="2" charset="2"/>
              <a:buChar char="q"/>
            </a:pPr>
            <a:endParaRPr lang="en-US" sz="2800" dirty="0">
              <a:latin typeface="Lucida Sans" pitchFamily="34" charset="0"/>
            </a:endParaRPr>
          </a:p>
          <a:p>
            <a:pPr marL="764170" indent="-764170">
              <a:buFont typeface="Wingdings" pitchFamily="2" charset="2"/>
              <a:buChar char="q"/>
            </a:pPr>
            <a:r>
              <a:rPr lang="en-US" sz="2800" dirty="0" smtClean="0">
                <a:latin typeface="Lucida Sans" pitchFamily="34" charset="0"/>
              </a:rPr>
              <a:t>Commercialization of AMP technologies, such as Friction Stir Welding and Cold Spray.</a:t>
            </a:r>
          </a:p>
          <a:p>
            <a:pPr marL="764170" indent="-764170">
              <a:buFont typeface="Wingdings" pitchFamily="2" charset="2"/>
              <a:buChar char="q"/>
            </a:pPr>
            <a:endParaRPr lang="en-US" sz="2800" dirty="0">
              <a:latin typeface="Lucida Sans" pitchFamily="34" charset="0"/>
            </a:endParaRPr>
          </a:p>
          <a:p>
            <a:endParaRPr lang="en-US" sz="4000" dirty="0">
              <a:latin typeface="Lucida Sans" pitchFamily="34" charset="0"/>
            </a:endParaRPr>
          </a:p>
        </p:txBody>
      </p:sp>
      <p:sp>
        <p:nvSpPr>
          <p:cNvPr id="15" name="TextBox 14"/>
          <p:cNvSpPr txBox="1"/>
          <p:nvPr/>
        </p:nvSpPr>
        <p:spPr>
          <a:xfrm>
            <a:off x="1770832" y="23981431"/>
            <a:ext cx="8490339" cy="4289523"/>
          </a:xfrm>
          <a:prstGeom prst="rect">
            <a:avLst/>
          </a:prstGeom>
          <a:noFill/>
        </p:spPr>
        <p:txBody>
          <a:bodyPr wrap="square" lIns="407557" tIns="203779" rIns="407557" bIns="203779" rtlCol="0">
            <a:spAutoFit/>
          </a:bodyPr>
          <a:lstStyle/>
          <a:p>
            <a:pPr marL="764170" indent="-764170">
              <a:buFont typeface="Wingdings" pitchFamily="2" charset="2"/>
              <a:buChar char="q"/>
            </a:pPr>
            <a:r>
              <a:rPr lang="en-US" sz="2800" dirty="0" smtClean="0">
                <a:latin typeface="Lucida Sans" pitchFamily="34" charset="0"/>
              </a:rPr>
              <a:t>Take the AMP case study through the original Stage-Gate Process </a:t>
            </a:r>
            <a:r>
              <a:rPr lang="en-US" sz="2800" dirty="0" smtClean="0">
                <a:solidFill>
                  <a:srgbClr val="FF0000"/>
                </a:solidFill>
                <a:latin typeface="Lucida Sans" pitchFamily="34" charset="0"/>
              </a:rPr>
              <a:t>(figure 1)</a:t>
            </a:r>
            <a:r>
              <a:rPr lang="en-US" sz="2800" dirty="0" smtClean="0">
                <a:latin typeface="Lucida Sans" pitchFamily="34" charset="0"/>
              </a:rPr>
              <a:t>.</a:t>
            </a:r>
          </a:p>
          <a:p>
            <a:pPr marL="764170" indent="-764170">
              <a:buFont typeface="Wingdings" pitchFamily="2" charset="2"/>
              <a:buChar char="q"/>
            </a:pPr>
            <a:endParaRPr lang="en-US" sz="2800" dirty="0" smtClean="0">
              <a:latin typeface="Lucida Sans" pitchFamily="34" charset="0"/>
            </a:endParaRPr>
          </a:p>
          <a:p>
            <a:pPr marL="764170" indent="-764170">
              <a:buFont typeface="Wingdings" pitchFamily="2" charset="2"/>
              <a:buChar char="q"/>
            </a:pPr>
            <a:r>
              <a:rPr lang="en-US" sz="2800" dirty="0" smtClean="0">
                <a:latin typeface="Lucida Sans" pitchFamily="34" charset="0"/>
              </a:rPr>
              <a:t>Analyze what could be improved in the original Stage-Gate Process</a:t>
            </a:r>
          </a:p>
          <a:p>
            <a:pPr marL="764170" indent="-764170">
              <a:buFont typeface="Wingdings" pitchFamily="2" charset="2"/>
              <a:buChar char="q"/>
            </a:pPr>
            <a:endParaRPr lang="en-US" sz="2800" dirty="0" smtClean="0">
              <a:latin typeface="Lucida Sans" pitchFamily="34" charset="0"/>
            </a:endParaRPr>
          </a:p>
          <a:p>
            <a:pPr marL="764170" indent="-764170">
              <a:buFont typeface="Wingdings" pitchFamily="2" charset="2"/>
              <a:buChar char="q"/>
            </a:pPr>
            <a:r>
              <a:rPr lang="en-US" sz="2800" dirty="0" smtClean="0">
                <a:latin typeface="Lucida Sans" pitchFamily="34" charset="0"/>
              </a:rPr>
              <a:t>Create an improved Stage-Gate Process that fulfills the South Dakota School of Mines &amp; Technology’s needs.</a:t>
            </a:r>
            <a:endParaRPr lang="en-US" sz="2800" dirty="0">
              <a:solidFill>
                <a:srgbClr val="FF0000"/>
              </a:solidFill>
              <a:latin typeface="Lucida Sans" pitchFamily="34" charset="0"/>
            </a:endParaRPr>
          </a:p>
        </p:txBody>
      </p:sp>
      <p:sp>
        <p:nvSpPr>
          <p:cNvPr id="16" name="TextBox 15"/>
          <p:cNvSpPr txBox="1"/>
          <p:nvPr/>
        </p:nvSpPr>
        <p:spPr>
          <a:xfrm>
            <a:off x="10908693" y="5262042"/>
            <a:ext cx="5862881" cy="842425"/>
          </a:xfrm>
          <a:prstGeom prst="rect">
            <a:avLst/>
          </a:prstGeom>
          <a:noFill/>
        </p:spPr>
        <p:txBody>
          <a:bodyPr wrap="square" lIns="407557" tIns="203779" rIns="407557" bIns="203779" rtlCol="0">
            <a:spAutoFit/>
          </a:bodyPr>
          <a:lstStyle/>
          <a:p>
            <a:r>
              <a:rPr lang="en-US" sz="2800" b="1" dirty="0" smtClean="0">
                <a:solidFill>
                  <a:srgbClr val="FF0000"/>
                </a:solidFill>
                <a:latin typeface="Lucida Sans" pitchFamily="34" charset="0"/>
              </a:rPr>
              <a:t>(Figure 1)</a:t>
            </a:r>
            <a:endParaRPr lang="en-US" sz="2800" b="1" dirty="0">
              <a:solidFill>
                <a:srgbClr val="FF0000"/>
              </a:solidFill>
              <a:latin typeface="Lucida Sans" pitchFamily="34" charset="0"/>
            </a:endParaRPr>
          </a:p>
        </p:txBody>
      </p:sp>
      <p:sp>
        <p:nvSpPr>
          <p:cNvPr id="17" name="TextBox 16"/>
          <p:cNvSpPr txBox="1"/>
          <p:nvPr/>
        </p:nvSpPr>
        <p:spPr>
          <a:xfrm>
            <a:off x="10908693" y="12688167"/>
            <a:ext cx="5991797" cy="842425"/>
          </a:xfrm>
          <a:prstGeom prst="rect">
            <a:avLst/>
          </a:prstGeom>
          <a:noFill/>
        </p:spPr>
        <p:txBody>
          <a:bodyPr wrap="square" lIns="407557" tIns="203779" rIns="407557" bIns="203779" rtlCol="0">
            <a:spAutoFit/>
          </a:bodyPr>
          <a:lstStyle/>
          <a:p>
            <a:r>
              <a:rPr lang="en-US" sz="2800" b="1" dirty="0" smtClean="0">
                <a:solidFill>
                  <a:srgbClr val="FF0000"/>
                </a:solidFill>
                <a:latin typeface="Lucida Sans" pitchFamily="34" charset="0"/>
              </a:rPr>
              <a:t>(Figure 2)</a:t>
            </a:r>
            <a:endParaRPr lang="en-US" sz="2800" b="1" dirty="0">
              <a:solidFill>
                <a:srgbClr val="FF0000"/>
              </a:solidFill>
              <a:latin typeface="Lucida Sans" pitchFamily="34" charset="0"/>
            </a:endParaRPr>
          </a:p>
        </p:txBody>
      </p:sp>
      <p:sp>
        <p:nvSpPr>
          <p:cNvPr id="19" name="TextBox 18"/>
          <p:cNvSpPr txBox="1"/>
          <p:nvPr/>
        </p:nvSpPr>
        <p:spPr>
          <a:xfrm>
            <a:off x="12657094" y="5230223"/>
            <a:ext cx="20510776" cy="780870"/>
          </a:xfrm>
          <a:prstGeom prst="rect">
            <a:avLst/>
          </a:prstGeom>
          <a:noFill/>
        </p:spPr>
        <p:txBody>
          <a:bodyPr wrap="square" lIns="407557" tIns="203779" rIns="407557" bIns="203779" rtlCol="0">
            <a:spAutoFit/>
          </a:bodyPr>
          <a:lstStyle/>
          <a:p>
            <a:r>
              <a:rPr lang="en-US" sz="2400" dirty="0">
                <a:latin typeface="Lucida Sans" pitchFamily="34" charset="0"/>
              </a:rPr>
              <a:t>http://www.emeraldinsight.com/journals.htm?articleid=1463188&amp;show=html</a:t>
            </a:r>
          </a:p>
        </p:txBody>
      </p:sp>
      <p:sp>
        <p:nvSpPr>
          <p:cNvPr id="20" name="TextBox 19"/>
          <p:cNvSpPr txBox="1"/>
          <p:nvPr/>
        </p:nvSpPr>
        <p:spPr>
          <a:xfrm>
            <a:off x="30345731" y="7262872"/>
            <a:ext cx="8255672" cy="6443959"/>
          </a:xfrm>
          <a:prstGeom prst="rect">
            <a:avLst/>
          </a:prstGeom>
          <a:noFill/>
        </p:spPr>
        <p:txBody>
          <a:bodyPr wrap="square" lIns="407557" tIns="203779" rIns="407557" bIns="203779" rtlCol="0">
            <a:spAutoFit/>
          </a:bodyPr>
          <a:lstStyle/>
          <a:p>
            <a:pPr marL="764170" indent="-764170">
              <a:buFont typeface="Wingdings" pitchFamily="2" charset="2"/>
              <a:buChar char="q"/>
            </a:pPr>
            <a:r>
              <a:rPr lang="en-US" sz="2800" dirty="0" smtClean="0">
                <a:latin typeface="Lucida Sans" pitchFamily="34" charset="0"/>
              </a:rPr>
              <a:t>In the original Stage-Gate Process, it was found that  there was a lot of pathways that did not need to be followed or that needed to be followed, a condensed overview of the process was needed, and the needs needed to be expanded to the public.</a:t>
            </a:r>
          </a:p>
          <a:p>
            <a:pPr marL="764170" indent="-764170">
              <a:buFont typeface="Wingdings" pitchFamily="2" charset="2"/>
              <a:buChar char="q"/>
            </a:pPr>
            <a:endParaRPr lang="en-US" sz="2800" dirty="0">
              <a:latin typeface="Lucida Sans" pitchFamily="34" charset="0"/>
            </a:endParaRPr>
          </a:p>
          <a:p>
            <a:pPr marL="764170" indent="-764170">
              <a:buFont typeface="Wingdings" pitchFamily="2" charset="2"/>
              <a:buChar char="q"/>
            </a:pPr>
            <a:r>
              <a:rPr lang="en-US" sz="2800" dirty="0" smtClean="0">
                <a:latin typeface="Lucida Sans" pitchFamily="34" charset="0"/>
              </a:rPr>
              <a:t>Working with a group of Students (undergraduates, graduates, PhD) and administration; an improved Stage-Gate Process is developed, the System </a:t>
            </a:r>
            <a:r>
              <a:rPr lang="en-US" sz="2800" dirty="0">
                <a:latin typeface="Lucida Sans" pitchFamily="34" charset="0"/>
              </a:rPr>
              <a:t>for Entrepreneurship and Economic </a:t>
            </a:r>
            <a:r>
              <a:rPr lang="en-US" sz="2800" dirty="0" smtClean="0">
                <a:latin typeface="Lucida Sans" pitchFamily="34" charset="0"/>
              </a:rPr>
              <a:t>Development (SEED). </a:t>
            </a:r>
            <a:r>
              <a:rPr lang="en-US" sz="2800" dirty="0" smtClean="0">
                <a:solidFill>
                  <a:srgbClr val="FF0000"/>
                </a:solidFill>
                <a:latin typeface="Lucida Sans" pitchFamily="34" charset="0"/>
              </a:rPr>
              <a:t>(figure 2) </a:t>
            </a:r>
            <a:endParaRPr lang="en-US" sz="2800" dirty="0">
              <a:latin typeface="Lucida Sans" pitchFamily="34" charset="0"/>
            </a:endParaRPr>
          </a:p>
        </p:txBody>
      </p:sp>
      <p:sp>
        <p:nvSpPr>
          <p:cNvPr id="21" name="TextBox 20"/>
          <p:cNvSpPr txBox="1"/>
          <p:nvPr/>
        </p:nvSpPr>
        <p:spPr>
          <a:xfrm>
            <a:off x="30990697" y="16855535"/>
            <a:ext cx="7175668" cy="4720410"/>
          </a:xfrm>
          <a:prstGeom prst="rect">
            <a:avLst/>
          </a:prstGeom>
          <a:noFill/>
        </p:spPr>
        <p:txBody>
          <a:bodyPr wrap="square" lIns="407557" tIns="203779" rIns="407557" bIns="203779" rtlCol="0">
            <a:spAutoFit/>
          </a:bodyPr>
          <a:lstStyle/>
          <a:p>
            <a:r>
              <a:rPr lang="en-US" sz="2800" dirty="0" smtClean="0">
                <a:latin typeface="Lucida Sans" pitchFamily="34" charset="0"/>
              </a:rPr>
              <a:t>  Going through the original Stage-Gate Process made it possible to develop SEED. The shift to the new system integrates the needs stated by the shareholders by developing a simpler process that is easier to remember and also allows the people who are working through the process a more systematic way of moving from one stage to another.</a:t>
            </a:r>
            <a:endParaRPr lang="en-US" sz="2800" dirty="0">
              <a:latin typeface="Lucida Sans" pitchFamily="34" charset="0"/>
            </a:endParaRPr>
          </a:p>
        </p:txBody>
      </p:sp>
      <p:sp>
        <p:nvSpPr>
          <p:cNvPr id="3" name="TextBox 2"/>
          <p:cNvSpPr txBox="1"/>
          <p:nvPr/>
        </p:nvSpPr>
        <p:spPr>
          <a:xfrm>
            <a:off x="1770832" y="7262872"/>
            <a:ext cx="8768050" cy="7848302"/>
          </a:xfrm>
          <a:prstGeom prst="rect">
            <a:avLst/>
          </a:prstGeom>
          <a:noFill/>
        </p:spPr>
        <p:txBody>
          <a:bodyPr wrap="square" rtlCol="0">
            <a:spAutoFit/>
          </a:bodyPr>
          <a:lstStyle/>
          <a:p>
            <a:r>
              <a:rPr lang="en-US" sz="2800" dirty="0" smtClean="0">
                <a:latin typeface="Lucida Sans" pitchFamily="34" charset="0"/>
              </a:rPr>
              <a:t>   The </a:t>
            </a:r>
            <a:r>
              <a:rPr lang="en-US" sz="2800" dirty="0">
                <a:latin typeface="Lucida Sans" pitchFamily="34" charset="0"/>
              </a:rPr>
              <a:t>Stage-Gate Process is a development organization tool used to increase the success rate of the </a:t>
            </a:r>
            <a:r>
              <a:rPr lang="en-US" sz="2800" dirty="0" smtClean="0">
                <a:latin typeface="Lucida Sans" pitchFamily="34" charset="0"/>
              </a:rPr>
              <a:t>construction </a:t>
            </a:r>
            <a:r>
              <a:rPr lang="en-US" sz="2800" dirty="0">
                <a:latin typeface="Lucida Sans" pitchFamily="34" charset="0"/>
              </a:rPr>
              <a:t>and choice of good ideas and </a:t>
            </a:r>
            <a:r>
              <a:rPr lang="en-US" sz="2800" dirty="0" smtClean="0">
                <a:latin typeface="Lucida Sans" pitchFamily="34" charset="0"/>
              </a:rPr>
              <a:t>innovations, causing </a:t>
            </a:r>
            <a:r>
              <a:rPr lang="en-US" sz="2800" dirty="0">
                <a:latin typeface="Lucida Sans" pitchFamily="34" charset="0"/>
              </a:rPr>
              <a:t>it to be the world’s most </a:t>
            </a:r>
            <a:r>
              <a:rPr lang="en-US" sz="2800" dirty="0" smtClean="0">
                <a:latin typeface="Lucida Sans" pitchFamily="34" charset="0"/>
              </a:rPr>
              <a:t>widely </a:t>
            </a:r>
            <a:r>
              <a:rPr lang="en-US" sz="2800" dirty="0">
                <a:latin typeface="Lucida Sans" pitchFamily="34" charset="0"/>
              </a:rPr>
              <a:t>implemented and trusted product innovation </a:t>
            </a:r>
            <a:r>
              <a:rPr lang="en-US" sz="2800" dirty="0" smtClean="0">
                <a:latin typeface="Lucida Sans" pitchFamily="34" charset="0"/>
              </a:rPr>
              <a:t>process</a:t>
            </a:r>
            <a:r>
              <a:rPr lang="en-US" sz="2800" dirty="0">
                <a:latin typeface="Lucida Sans" pitchFamily="34" charset="0"/>
              </a:rPr>
              <a:t>. The unique feature of the process is the prearranged formation of diverse research or action periods that are called </a:t>
            </a:r>
            <a:r>
              <a:rPr lang="en-US" sz="2800" dirty="0" smtClean="0">
                <a:latin typeface="Lucida Sans" pitchFamily="34" charset="0"/>
              </a:rPr>
              <a:t>stages. And decision points called gates. Although </a:t>
            </a:r>
            <a:r>
              <a:rPr lang="en-US" sz="2800" dirty="0">
                <a:latin typeface="Lucida Sans" pitchFamily="34" charset="0"/>
              </a:rPr>
              <a:t>the original process may be the world’s most widely and trusted product innovation process, there has been many controversies over the process at the South Dakota School of Mines &amp; Technology that need to be resolved. </a:t>
            </a:r>
            <a:r>
              <a:rPr lang="en-US" sz="2800" dirty="0" smtClean="0">
                <a:latin typeface="Lucida Sans" pitchFamily="34" charset="0"/>
              </a:rPr>
              <a:t> The development of the System for Entrepreneurship and Economic Development, SEED,  resolves the controversies here at the South Dakota School of Mines &amp; Technology.</a:t>
            </a:r>
            <a:endParaRPr lang="en-US" sz="2800" dirty="0">
              <a:latin typeface="Lucida Sans" pitchFamily="34" charset="0"/>
            </a:endParaRPr>
          </a:p>
        </p:txBody>
      </p:sp>
      <p:sp>
        <p:nvSpPr>
          <p:cNvPr id="7" name="TextBox 6"/>
          <p:cNvSpPr txBox="1"/>
          <p:nvPr/>
        </p:nvSpPr>
        <p:spPr>
          <a:xfrm>
            <a:off x="30990697" y="24274741"/>
            <a:ext cx="7610705" cy="6124754"/>
          </a:xfrm>
          <a:prstGeom prst="rect">
            <a:avLst/>
          </a:prstGeom>
          <a:noFill/>
        </p:spPr>
        <p:txBody>
          <a:bodyPr wrap="square" rtlCol="0">
            <a:spAutoFit/>
          </a:bodyPr>
          <a:lstStyle/>
          <a:p>
            <a:pPr marL="457200" indent="-457200">
              <a:buFont typeface="Wingdings" pitchFamily="2" charset="2"/>
              <a:buChar char="q"/>
            </a:pPr>
            <a:r>
              <a:rPr lang="en-US" sz="2800" dirty="0" smtClean="0">
                <a:latin typeface="Lucida Sans" pitchFamily="34" charset="0"/>
              </a:rPr>
              <a:t>Continued improvement of the SEED process could be applied to the individual fields at the South Dakota School of Mines &amp; Technology. Each field could have a different process that pertained to what was needed by the certain field. </a:t>
            </a:r>
          </a:p>
          <a:p>
            <a:pPr marL="457200" indent="-457200">
              <a:buFont typeface="Wingdings" pitchFamily="2" charset="2"/>
              <a:buChar char="q"/>
            </a:pPr>
            <a:endParaRPr lang="en-US" sz="2800" dirty="0">
              <a:latin typeface="Lucida Sans" pitchFamily="34" charset="0"/>
            </a:endParaRPr>
          </a:p>
          <a:p>
            <a:pPr marL="457200" indent="-457200">
              <a:buFont typeface="Wingdings" pitchFamily="2" charset="2"/>
              <a:buChar char="q"/>
            </a:pPr>
            <a:r>
              <a:rPr lang="en-US" sz="2800" dirty="0"/>
              <a:t> </a:t>
            </a:r>
            <a:r>
              <a:rPr lang="en-US" sz="2800" dirty="0">
                <a:latin typeface="Lucida Sans" pitchFamily="34" charset="0"/>
              </a:rPr>
              <a:t>D</a:t>
            </a:r>
            <a:r>
              <a:rPr lang="en-US" sz="2800" dirty="0" smtClean="0">
                <a:latin typeface="Lucida Sans" pitchFamily="34" charset="0"/>
              </a:rPr>
              <a:t>ifferent </a:t>
            </a:r>
            <a:r>
              <a:rPr lang="en-US" sz="2800" dirty="0">
                <a:latin typeface="Lucida Sans" pitchFamily="34" charset="0"/>
              </a:rPr>
              <a:t>case studies can be performed through the same process to see if the same changes that were needed to be done  to the original Stage-Gate Process reoccur in different case studies.</a:t>
            </a:r>
          </a:p>
        </p:txBody>
      </p:sp>
      <p:sp>
        <p:nvSpPr>
          <p:cNvPr id="30" name="Rounded Rectangle 29"/>
          <p:cNvSpPr/>
          <p:nvPr/>
        </p:nvSpPr>
        <p:spPr>
          <a:xfrm>
            <a:off x="31586121" y="15111174"/>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Conclusion</a:t>
            </a:r>
            <a:endParaRPr lang="en-US" sz="5400" dirty="0">
              <a:latin typeface="Lucida Bright" pitchFamily="18" charset="0"/>
            </a:endParaRPr>
          </a:p>
        </p:txBody>
      </p:sp>
      <p:sp>
        <p:nvSpPr>
          <p:cNvPr id="31" name="Rounded Rectangle 30"/>
          <p:cNvSpPr/>
          <p:nvPr/>
        </p:nvSpPr>
        <p:spPr>
          <a:xfrm>
            <a:off x="31586121" y="5477854"/>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Results</a:t>
            </a:r>
            <a:endParaRPr lang="en-US" sz="5400" dirty="0">
              <a:latin typeface="Lucida Bright" pitchFamily="18" charset="0"/>
            </a:endParaRPr>
          </a:p>
        </p:txBody>
      </p:sp>
      <p:sp>
        <p:nvSpPr>
          <p:cNvPr id="33" name="Rounded Rectangle 32"/>
          <p:cNvSpPr/>
          <p:nvPr/>
        </p:nvSpPr>
        <p:spPr>
          <a:xfrm>
            <a:off x="3162447" y="5477854"/>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Abstract</a:t>
            </a:r>
            <a:endParaRPr lang="en-US" sz="5400" dirty="0">
              <a:latin typeface="Lucida Bright" pitchFamily="18" charset="0"/>
            </a:endParaRPr>
          </a:p>
        </p:txBody>
      </p:sp>
      <p:sp>
        <p:nvSpPr>
          <p:cNvPr id="35" name="Rounded Rectangle 34"/>
          <p:cNvSpPr/>
          <p:nvPr/>
        </p:nvSpPr>
        <p:spPr>
          <a:xfrm>
            <a:off x="3162447" y="15285670"/>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Objectives</a:t>
            </a:r>
            <a:endParaRPr lang="en-US" sz="5400" dirty="0">
              <a:latin typeface="Lucida Bright" pitchFamily="18" charset="0"/>
            </a:endParaRPr>
          </a:p>
        </p:txBody>
      </p:sp>
      <p:sp>
        <p:nvSpPr>
          <p:cNvPr id="36" name="Rounded Rectangle 35"/>
          <p:cNvSpPr/>
          <p:nvPr/>
        </p:nvSpPr>
        <p:spPr>
          <a:xfrm>
            <a:off x="3639739" y="22326600"/>
            <a:ext cx="598482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Procedure</a:t>
            </a:r>
            <a:endParaRPr lang="en-US" sz="5400" dirty="0">
              <a:latin typeface="Lucida Bright" pitchFamily="18" charset="0"/>
            </a:endParaRPr>
          </a:p>
        </p:txBody>
      </p:sp>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0138444" y="14020801"/>
            <a:ext cx="20852253" cy="12320836"/>
          </a:xfrm>
          <a:prstGeom prst="rect">
            <a:avLst/>
          </a:prstGeom>
        </p:spPr>
      </p:pic>
      <p:sp>
        <p:nvSpPr>
          <p:cNvPr id="34" name="Rounded Rectangle 33"/>
          <p:cNvSpPr/>
          <p:nvPr/>
        </p:nvSpPr>
        <p:spPr>
          <a:xfrm>
            <a:off x="17258387" y="25553481"/>
            <a:ext cx="6172200" cy="1576310"/>
          </a:xfrm>
          <a:prstGeom prst="roundRect">
            <a:avLst/>
          </a:prstGeom>
          <a:solidFill>
            <a:schemeClr val="tx2">
              <a:lumMod val="75000"/>
            </a:schemeClr>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407557" tIns="203779" rIns="407557" bIns="203779" rtlCol="0" anchor="ctr"/>
          <a:lstStyle/>
          <a:p>
            <a:pPr algn="ctr"/>
            <a:r>
              <a:rPr lang="en-US" sz="5400" dirty="0" smtClean="0">
                <a:latin typeface="Lucida Bright" pitchFamily="18" charset="0"/>
              </a:rPr>
              <a:t>Broader Impact</a:t>
            </a:r>
            <a:endParaRPr lang="en-US" sz="5400" dirty="0">
              <a:latin typeface="Lucida Bright" pitchFamily="18" charset="0"/>
            </a:endParaRPr>
          </a:p>
        </p:txBody>
      </p:sp>
    </p:spTree>
    <p:extLst>
      <p:ext uri="{BB962C8B-B14F-4D97-AF65-F5344CB8AC3E}">
        <p14:creationId xmlns="" xmlns:p14="http://schemas.microsoft.com/office/powerpoint/2010/main" val="2864902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4735</TotalTime>
  <Words>575</Words>
  <Application>Microsoft Office PowerPoint</Application>
  <PresentationFormat>Custom</PresentationFormat>
  <Paragraphs>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Commercialization of AMP Technologies through Improving the Stage-Gate Process</vt:lpstr>
    </vt:vector>
  </TitlesOfParts>
  <Company>SDSMT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Pinney, Kenzy L.</dc:creator>
  <cp:lastModifiedBy>aboysen</cp:lastModifiedBy>
  <cp:revision>48</cp:revision>
  <cp:lastPrinted>2011-07-27T05:48:33Z</cp:lastPrinted>
  <dcterms:created xsi:type="dcterms:W3CDTF">2011-07-29T20:06:10Z</dcterms:created>
  <dcterms:modified xsi:type="dcterms:W3CDTF">2011-08-09T18:31:07Z</dcterms:modified>
</cp:coreProperties>
</file>